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60" r:id="rId4"/>
    <p:sldId id="333" r:id="rId5"/>
    <p:sldId id="637" r:id="rId6"/>
    <p:sldId id="682" r:id="rId7"/>
    <p:sldId id="652" r:id="rId8"/>
    <p:sldId id="653" r:id="rId9"/>
    <p:sldId id="654" r:id="rId10"/>
    <p:sldId id="655" r:id="rId11"/>
    <p:sldId id="656" r:id="rId12"/>
    <p:sldId id="657" r:id="rId13"/>
    <p:sldId id="659" r:id="rId14"/>
    <p:sldId id="660" r:id="rId15"/>
    <p:sldId id="661" r:id="rId16"/>
    <p:sldId id="662" r:id="rId17"/>
    <p:sldId id="663" r:id="rId18"/>
    <p:sldId id="681" r:id="rId19"/>
    <p:sldId id="480" r:id="rId20"/>
    <p:sldId id="481" r:id="rId21"/>
    <p:sldId id="4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CCBF9442-3DFD-408C-BD7E-461ECC51B85C}"/>
    <pc:docChg chg="addSld delSld modSld">
      <pc:chgData name="Wittman, Barry" userId="bff186cd-6ce8-41ba-8e8c-e85cdef216de" providerId="ADAL" clId="{CCBF9442-3DFD-408C-BD7E-461ECC51B85C}" dt="2024-11-13T16:20:03.662" v="45" actId="20577"/>
      <pc:docMkLst>
        <pc:docMk/>
      </pc:docMkLst>
      <pc:sldChg chg="modSp modAnim">
        <pc:chgData name="Wittman, Barry" userId="bff186cd-6ce8-41ba-8e8c-e85cdef216de" providerId="ADAL" clId="{CCBF9442-3DFD-408C-BD7E-461ECC51B85C}" dt="2024-11-13T16:18:15.566" v="15" actId="20577"/>
        <pc:sldMkLst>
          <pc:docMk/>
          <pc:sldMk cId="0" sldId="257"/>
        </pc:sldMkLst>
        <pc:spChg chg="mod">
          <ac:chgData name="Wittman, Barry" userId="bff186cd-6ce8-41ba-8e8c-e85cdef216de" providerId="ADAL" clId="{CCBF9442-3DFD-408C-BD7E-461ECC51B85C}" dt="2024-11-13T16:18:15.566" v="15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CCBF9442-3DFD-408C-BD7E-461ECC51B85C}" dt="2024-11-13T16:20:03.662" v="45" actId="20577"/>
        <pc:sldMkLst>
          <pc:docMk/>
          <pc:sldMk cId="323797574" sldId="481"/>
        </pc:sldMkLst>
        <pc:spChg chg="mod">
          <ac:chgData name="Wittman, Barry" userId="bff186cd-6ce8-41ba-8e8c-e85cdef216de" providerId="ADAL" clId="{CCBF9442-3DFD-408C-BD7E-461ECC51B85C}" dt="2024-11-13T16:20:03.662" v="45" actId="20577"/>
          <ac:spMkLst>
            <pc:docMk/>
            <pc:sldMk cId="323797574" sldId="481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CCBF9442-3DFD-408C-BD7E-461ECC51B85C}" dt="2024-11-13T16:18:27.783" v="16" actId="2696"/>
        <pc:sldMkLst>
          <pc:docMk/>
          <pc:sldMk cId="2292976446" sldId="638"/>
        </pc:sldMkLst>
      </pc:sldChg>
      <pc:sldChg chg="del">
        <pc:chgData name="Wittman, Barry" userId="bff186cd-6ce8-41ba-8e8c-e85cdef216de" providerId="ADAL" clId="{CCBF9442-3DFD-408C-BD7E-461ECC51B85C}" dt="2024-11-13T16:18:27.795" v="17" actId="2696"/>
        <pc:sldMkLst>
          <pc:docMk/>
          <pc:sldMk cId="704862039" sldId="639"/>
        </pc:sldMkLst>
      </pc:sldChg>
      <pc:sldChg chg="del">
        <pc:chgData name="Wittman, Barry" userId="bff186cd-6ce8-41ba-8e8c-e85cdef216de" providerId="ADAL" clId="{CCBF9442-3DFD-408C-BD7E-461ECC51B85C}" dt="2024-11-13T16:18:27.811" v="18" actId="2696"/>
        <pc:sldMkLst>
          <pc:docMk/>
          <pc:sldMk cId="1517522646" sldId="645"/>
        </pc:sldMkLst>
      </pc:sldChg>
      <pc:sldChg chg="del">
        <pc:chgData name="Wittman, Barry" userId="bff186cd-6ce8-41ba-8e8c-e85cdef216de" providerId="ADAL" clId="{CCBF9442-3DFD-408C-BD7E-461ECC51B85C}" dt="2024-11-13T16:18:27.826" v="19" actId="2696"/>
        <pc:sldMkLst>
          <pc:docMk/>
          <pc:sldMk cId="4057386086" sldId="646"/>
        </pc:sldMkLst>
      </pc:sldChg>
      <pc:sldChg chg="del">
        <pc:chgData name="Wittman, Barry" userId="bff186cd-6ce8-41ba-8e8c-e85cdef216de" providerId="ADAL" clId="{CCBF9442-3DFD-408C-BD7E-461ECC51B85C}" dt="2024-11-13T16:18:27.869" v="20" actId="2696"/>
        <pc:sldMkLst>
          <pc:docMk/>
          <pc:sldMk cId="425729191" sldId="647"/>
        </pc:sldMkLst>
      </pc:sldChg>
      <pc:sldChg chg="del">
        <pc:chgData name="Wittman, Barry" userId="bff186cd-6ce8-41ba-8e8c-e85cdef216de" providerId="ADAL" clId="{CCBF9442-3DFD-408C-BD7E-461ECC51B85C}" dt="2024-11-13T16:18:27.888" v="21" actId="2696"/>
        <pc:sldMkLst>
          <pc:docMk/>
          <pc:sldMk cId="2899198986" sldId="648"/>
        </pc:sldMkLst>
      </pc:sldChg>
      <pc:sldChg chg="del">
        <pc:chgData name="Wittman, Barry" userId="bff186cd-6ce8-41ba-8e8c-e85cdef216de" providerId="ADAL" clId="{CCBF9442-3DFD-408C-BD7E-461ECC51B85C}" dt="2024-11-13T16:18:27.908" v="22" actId="2696"/>
        <pc:sldMkLst>
          <pc:docMk/>
          <pc:sldMk cId="2830988799" sldId="649"/>
        </pc:sldMkLst>
      </pc:sldChg>
      <pc:sldChg chg="del">
        <pc:chgData name="Wittman, Barry" userId="bff186cd-6ce8-41ba-8e8c-e85cdef216de" providerId="ADAL" clId="{CCBF9442-3DFD-408C-BD7E-461ECC51B85C}" dt="2024-11-13T16:18:27.944" v="24" actId="2696"/>
        <pc:sldMkLst>
          <pc:docMk/>
          <pc:sldMk cId="2733987146" sldId="650"/>
        </pc:sldMkLst>
      </pc:sldChg>
      <pc:sldChg chg="del">
        <pc:chgData name="Wittman, Barry" userId="bff186cd-6ce8-41ba-8e8c-e85cdef216de" providerId="ADAL" clId="{CCBF9442-3DFD-408C-BD7E-461ECC51B85C}" dt="2024-11-13T16:18:27.931" v="23" actId="2696"/>
        <pc:sldMkLst>
          <pc:docMk/>
          <pc:sldMk cId="3479639524" sldId="651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2133032126" sldId="659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3539454480" sldId="660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3359446281" sldId="661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2964428634" sldId="662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2018032352" sldId="663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1070491837" sldId="664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2744685333" sldId="665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3841602018" sldId="666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4192014761" sldId="667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2783008331" sldId="668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1575774105" sldId="679"/>
        </pc:sldMkLst>
      </pc:sldChg>
      <pc:sldChg chg="add">
        <pc:chgData name="Wittman, Barry" userId="bff186cd-6ce8-41ba-8e8c-e85cdef216de" providerId="ADAL" clId="{CCBF9442-3DFD-408C-BD7E-461ECC51B85C}" dt="2024-11-13T16:19:50.766" v="44"/>
        <pc:sldMkLst>
          <pc:docMk/>
          <pc:sldMk cId="3981353495" sldId="680"/>
        </pc:sldMkLst>
      </pc:sldChg>
      <pc:sldChg chg="modSp add">
        <pc:chgData name="Wittman, Barry" userId="bff186cd-6ce8-41ba-8e8c-e85cdef216de" providerId="ADAL" clId="{CCBF9442-3DFD-408C-BD7E-461ECC51B85C}" dt="2024-11-13T16:18:33.680" v="43" actId="20577"/>
        <pc:sldMkLst>
          <pc:docMk/>
          <pc:sldMk cId="1658333177" sldId="682"/>
        </pc:sldMkLst>
        <pc:spChg chg="mod">
          <ac:chgData name="Wittman, Barry" userId="bff186cd-6ce8-41ba-8e8c-e85cdef216de" providerId="ADAL" clId="{CCBF9442-3DFD-408C-BD7E-461ECC51B85C}" dt="2024-11-13T16:18:33.680" v="43" actId="20577"/>
          <ac:spMkLst>
            <pc:docMk/>
            <pc:sldMk cId="1658333177" sldId="682"/>
            <ac:spMk id="2" creationId="{38795288-A336-4740-B8DD-0B529559A0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Input: </a:t>
            </a:r>
            <a:r>
              <a:rPr lang="en-US" b="1" i="1" dirty="0"/>
              <a:t>array</a:t>
            </a:r>
            <a:r>
              <a:rPr lang="en-US" dirty="0"/>
              <a:t>, </a:t>
            </a:r>
            <a:r>
              <a:rPr lang="en-US" b="1" i="1" dirty="0"/>
              <a:t>index</a:t>
            </a:r>
            <a:r>
              <a:rPr lang="en-US" dirty="0"/>
              <a:t>, </a:t>
            </a:r>
            <a:r>
              <a:rPr lang="en-US" b="1" i="1" dirty="0"/>
              <a:t>left</a:t>
            </a:r>
            <a:r>
              <a:rPr lang="en-US" dirty="0"/>
              <a:t>, </a:t>
            </a:r>
            <a:r>
              <a:rPr lang="en-US" b="1" i="1" dirty="0"/>
              <a:t>right</a:t>
            </a:r>
          </a:p>
          <a:p>
            <a:r>
              <a:rPr lang="en-US" dirty="0"/>
              <a:t>Set </a:t>
            </a:r>
            <a:r>
              <a:rPr lang="en-US" b="1" i="1" dirty="0"/>
              <a:t>pivot</a:t>
            </a:r>
            <a:r>
              <a:rPr lang="en-US" dirty="0"/>
              <a:t> to be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/>
              <a:t>index</a:t>
            </a:r>
            <a:r>
              <a:rPr lang="en-US" dirty="0"/>
              <a:t>]</a:t>
            </a:r>
          </a:p>
          <a:p>
            <a:r>
              <a:rPr lang="en-US" dirty="0"/>
              <a:t>Swap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/>
              <a:t>index</a:t>
            </a:r>
            <a:r>
              <a:rPr lang="en-US" dirty="0"/>
              <a:t>] with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/>
              <a:t>right</a:t>
            </a:r>
            <a:r>
              <a:rPr lang="en-US" dirty="0"/>
              <a:t>]</a:t>
            </a:r>
          </a:p>
          <a:p>
            <a:r>
              <a:rPr lang="en-US" dirty="0"/>
              <a:t>Set </a:t>
            </a:r>
            <a:r>
              <a:rPr lang="en-US" b="1" i="1" dirty="0"/>
              <a:t>index</a:t>
            </a:r>
            <a:r>
              <a:rPr lang="en-US" dirty="0"/>
              <a:t> to </a:t>
            </a:r>
            <a:r>
              <a:rPr lang="en-US" b="1" i="1" dirty="0"/>
              <a:t>left</a:t>
            </a:r>
          </a:p>
          <a:p>
            <a:r>
              <a:rPr lang="en-US" dirty="0"/>
              <a:t>For </a:t>
            </a:r>
            <a:r>
              <a:rPr lang="en-US" b="1" i="1" dirty="0" err="1"/>
              <a:t>i</a:t>
            </a:r>
            <a:r>
              <a:rPr lang="en-US" dirty="0"/>
              <a:t> from </a:t>
            </a:r>
            <a:r>
              <a:rPr lang="en-US" b="1" i="1" dirty="0"/>
              <a:t>left</a:t>
            </a:r>
            <a:r>
              <a:rPr lang="en-US" dirty="0"/>
              <a:t> up to </a:t>
            </a:r>
            <a:r>
              <a:rPr lang="en-US" b="1" i="1" dirty="0"/>
              <a:t>right</a:t>
            </a:r>
            <a:r>
              <a:rPr lang="en-US" dirty="0"/>
              <a:t> – 1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 err="1"/>
              <a:t>i</a:t>
            </a:r>
            <a:r>
              <a:rPr lang="en-US" dirty="0"/>
              <a:t>] ≤ </a:t>
            </a:r>
            <a:r>
              <a:rPr lang="en-US" b="1" i="1" dirty="0"/>
              <a:t>pivot</a:t>
            </a:r>
          </a:p>
          <a:p>
            <a:pPr lvl="2"/>
            <a:r>
              <a:rPr lang="en-US" dirty="0"/>
              <a:t>Swap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 err="1"/>
              <a:t>i</a:t>
            </a:r>
            <a:r>
              <a:rPr lang="en-US" dirty="0"/>
              <a:t>] with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/>
              <a:t>index</a:t>
            </a:r>
            <a:r>
              <a:rPr lang="en-US" dirty="0"/>
              <a:t>]</a:t>
            </a:r>
          </a:p>
          <a:p>
            <a:pPr lvl="2"/>
            <a:r>
              <a:rPr lang="en-US" b="1" i="1" dirty="0"/>
              <a:t>index</a:t>
            </a:r>
            <a:r>
              <a:rPr lang="en-US" dirty="0"/>
              <a:t>++</a:t>
            </a:r>
          </a:p>
          <a:p>
            <a:r>
              <a:rPr lang="en-US" dirty="0"/>
              <a:t>Swap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/>
              <a:t>index</a:t>
            </a:r>
            <a:r>
              <a:rPr lang="en-US" dirty="0"/>
              <a:t>] with </a:t>
            </a:r>
            <a:r>
              <a:rPr lang="en-US" b="1" i="1" dirty="0"/>
              <a:t>array</a:t>
            </a:r>
            <a:r>
              <a:rPr lang="en-US" dirty="0"/>
              <a:t>[</a:t>
            </a:r>
            <a:r>
              <a:rPr lang="en-US" b="1" i="1" dirty="0"/>
              <a:t>right</a:t>
            </a:r>
            <a:r>
              <a:rPr lang="en-US" dirty="0"/>
              <a:t>]</a:t>
            </a:r>
          </a:p>
          <a:p>
            <a:r>
              <a:rPr lang="en-US" dirty="0"/>
              <a:t>Return </a:t>
            </a:r>
            <a:r>
              <a:rPr lang="en-US" b="1" i="1" dirty="0"/>
              <a:t>index</a:t>
            </a:r>
            <a:r>
              <a:rPr lang="en-US" dirty="0"/>
              <a:t> </a:t>
            </a:r>
            <a:r>
              <a:rPr lang="en-US" i="1" dirty="0"/>
              <a:t>//so that we know where pivot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98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r>
              <a:rPr lang="en-US" dirty="0"/>
              <a:t> Example</a:t>
            </a:r>
          </a:p>
        </p:txBody>
      </p:sp>
      <p:grpSp>
        <p:nvGrpSpPr>
          <p:cNvPr id="3" name="Group 3"/>
          <p:cNvGrpSpPr/>
          <p:nvPr/>
        </p:nvGrpSpPr>
        <p:grpSpPr>
          <a:xfrm rot="5400000">
            <a:off x="952500" y="4000500"/>
            <a:ext cx="4114800" cy="685800"/>
            <a:chOff x="1981200" y="3200400"/>
            <a:chExt cx="4114800" cy="685800"/>
          </a:xfrm>
          <a:effectLst/>
        </p:grpSpPr>
        <p:sp>
          <p:nvSpPr>
            <p:cNvPr id="5" name="Rectangle 4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7" name="Rectangle 6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8" name="Rectangle 7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10" name="Rectangle 9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4" name="Group 10"/>
          <p:cNvGrpSpPr/>
          <p:nvPr/>
        </p:nvGrpSpPr>
        <p:grpSpPr>
          <a:xfrm rot="5400000">
            <a:off x="2095499" y="4000500"/>
            <a:ext cx="4114800" cy="685800"/>
            <a:chOff x="1981200" y="3200400"/>
            <a:chExt cx="4114800" cy="685800"/>
          </a:xfrm>
          <a:effectLst/>
        </p:grpSpPr>
        <p:sp>
          <p:nvSpPr>
            <p:cNvPr id="12" name="Rectangle 11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14" name="Rectangle 13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15" name="Rectangle 14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16" name="Rectangle 15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17" name="Rectangle 16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11" name="Group 17"/>
          <p:cNvGrpSpPr/>
          <p:nvPr/>
        </p:nvGrpSpPr>
        <p:grpSpPr>
          <a:xfrm rot="5400000">
            <a:off x="3162300" y="4000501"/>
            <a:ext cx="4114800" cy="685800"/>
            <a:chOff x="1981200" y="3200400"/>
            <a:chExt cx="4114800" cy="685800"/>
          </a:xfrm>
          <a:effectLst/>
        </p:grpSpPr>
        <p:sp>
          <p:nvSpPr>
            <p:cNvPr id="19" name="Rectangle 18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21" name="Rectangle 20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23" name="Rectangle 22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24" name="Rectangle 23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18" name="Group 24"/>
          <p:cNvGrpSpPr/>
          <p:nvPr/>
        </p:nvGrpSpPr>
        <p:grpSpPr>
          <a:xfrm rot="5400000">
            <a:off x="4229100" y="4000501"/>
            <a:ext cx="4114800" cy="685800"/>
            <a:chOff x="1981200" y="3200400"/>
            <a:chExt cx="4114800" cy="685800"/>
          </a:xfrm>
          <a:effectLst/>
        </p:grpSpPr>
        <p:sp>
          <p:nvSpPr>
            <p:cNvPr id="26" name="Rectangle 25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27" name="Rectangle 26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28" name="Rectangle 27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29" name="Rectangle 28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31" name="Rectangle 30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25" name="Group 31"/>
          <p:cNvGrpSpPr/>
          <p:nvPr/>
        </p:nvGrpSpPr>
        <p:grpSpPr>
          <a:xfrm rot="5400000">
            <a:off x="5295900" y="4000500"/>
            <a:ext cx="4114800" cy="685800"/>
            <a:chOff x="1981200" y="3200400"/>
            <a:chExt cx="4114800" cy="685800"/>
          </a:xfrm>
          <a:effectLst/>
        </p:grpSpPr>
        <p:sp>
          <p:nvSpPr>
            <p:cNvPr id="33" name="Rectangle 32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35" name="Rectangle 34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36" name="Rectangle 35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37" name="Rectangle 36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38" name="Rectangle 37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32" name="Group 38"/>
          <p:cNvGrpSpPr/>
          <p:nvPr/>
        </p:nvGrpSpPr>
        <p:grpSpPr>
          <a:xfrm rot="5400000">
            <a:off x="6362700" y="4000500"/>
            <a:ext cx="4114800" cy="685800"/>
            <a:chOff x="1981200" y="3200400"/>
            <a:chExt cx="4114800" cy="685800"/>
          </a:xfrm>
          <a:effectLst/>
        </p:grpSpPr>
        <p:sp>
          <p:nvSpPr>
            <p:cNvPr id="40" name="Rectangle 39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41" name="Rectangle 40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42" name="Rectangle 41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43" name="Rectangle 42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44" name="Rectangle 43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45" name="Rectangle 44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39" name="Group 45"/>
          <p:cNvGrpSpPr/>
          <p:nvPr/>
        </p:nvGrpSpPr>
        <p:grpSpPr>
          <a:xfrm rot="5400000">
            <a:off x="7429500" y="4000500"/>
            <a:ext cx="4114800" cy="685800"/>
            <a:chOff x="1981200" y="3200400"/>
            <a:chExt cx="4114800" cy="685800"/>
          </a:xfrm>
          <a:effectLst/>
        </p:grpSpPr>
        <p:sp>
          <p:nvSpPr>
            <p:cNvPr id="47" name="Rectangle 46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48" name="Rectangle 47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49" name="Rectangle 48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51" name="Rectangle 50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sp>
        <p:nvSpPr>
          <p:cNvPr id="53" name="Curved Down Arrow 52"/>
          <p:cNvSpPr/>
          <p:nvPr/>
        </p:nvSpPr>
        <p:spPr>
          <a:xfrm>
            <a:off x="2971800" y="1752600"/>
            <a:ext cx="1066800" cy="3810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Curved Down Arrow 53"/>
          <p:cNvSpPr/>
          <p:nvPr/>
        </p:nvSpPr>
        <p:spPr>
          <a:xfrm>
            <a:off x="4038600" y="1752600"/>
            <a:ext cx="1066800" cy="3810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Curved Down Arrow 54"/>
          <p:cNvSpPr/>
          <p:nvPr/>
        </p:nvSpPr>
        <p:spPr>
          <a:xfrm>
            <a:off x="5105400" y="1752600"/>
            <a:ext cx="1066800" cy="3810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Curved Down Arrow 55"/>
          <p:cNvSpPr/>
          <p:nvPr/>
        </p:nvSpPr>
        <p:spPr>
          <a:xfrm>
            <a:off x="6172200" y="1752600"/>
            <a:ext cx="1066800" cy="3810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Curved Down Arrow 56"/>
          <p:cNvSpPr/>
          <p:nvPr/>
        </p:nvSpPr>
        <p:spPr>
          <a:xfrm>
            <a:off x="7239000" y="1752600"/>
            <a:ext cx="1066800" cy="3810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Curved Down Arrow 57"/>
          <p:cNvSpPr/>
          <p:nvPr/>
        </p:nvSpPr>
        <p:spPr>
          <a:xfrm>
            <a:off x="8305800" y="1752600"/>
            <a:ext cx="1066800" cy="3810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00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Everything comes down to picking the right pivot</a:t>
            </a:r>
          </a:p>
          <a:p>
            <a:pPr lvl="1"/>
            <a:r>
              <a:rPr lang="en-US" dirty="0"/>
              <a:t>If you could get the median every time, it would be great</a:t>
            </a:r>
          </a:p>
          <a:p>
            <a:r>
              <a:rPr lang="en-US" dirty="0"/>
              <a:t>A common choice is the first element in the range as the pivot</a:t>
            </a:r>
          </a:p>
          <a:p>
            <a:pPr lvl="1"/>
            <a:r>
              <a:rPr lang="en-US" dirty="0"/>
              <a:t>Gives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performance if the list is sorted (or reverse sorted)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Another implementation is to pick a random location</a:t>
            </a:r>
          </a:p>
          <a:p>
            <a:r>
              <a:rPr lang="en-US" dirty="0"/>
              <a:t>Another well-studied approach is to pick three random locations and take the median of those three</a:t>
            </a:r>
          </a:p>
          <a:p>
            <a:r>
              <a:rPr lang="en-US" dirty="0"/>
              <a:t>An algorithm exists that can find the median in linear time, but its constant is </a:t>
            </a:r>
            <a:r>
              <a:rPr lang="en-US" b="1" dirty="0"/>
              <a:t>HUGE</a:t>
            </a:r>
          </a:p>
        </p:txBody>
      </p:sp>
    </p:spTree>
    <p:extLst>
      <p:ext uri="{BB962C8B-B14F-4D97-AF65-F5344CB8AC3E}">
        <p14:creationId xmlns:p14="http://schemas.microsoft.com/office/powerpoint/2010/main" val="64803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 on Sorting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32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fastest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ways are there to order </a:t>
            </a:r>
            <a:r>
              <a:rPr lang="en-US" b="1" i="1" dirty="0"/>
              <a:t>n</a:t>
            </a:r>
            <a:r>
              <a:rPr lang="en-US" dirty="0"/>
              <a:t> items?</a:t>
            </a:r>
          </a:p>
          <a:p>
            <a:r>
              <a:rPr lang="en-US" b="1" i="1" dirty="0"/>
              <a:t>n</a:t>
            </a:r>
            <a:r>
              <a:rPr lang="en-US" dirty="0"/>
              <a:t> different things can go in the first position, leaving </a:t>
            </a:r>
            <a:r>
              <a:rPr lang="en-US" b="1" i="1" dirty="0"/>
              <a:t>n</a:t>
            </a:r>
            <a:r>
              <a:rPr lang="en-US" dirty="0"/>
              <a:t> – 1 to go in the second position, leaving </a:t>
            </a:r>
            <a:r>
              <a:rPr lang="en-US" b="1" i="1" dirty="0"/>
              <a:t>n</a:t>
            </a:r>
            <a:r>
              <a:rPr lang="en-US" dirty="0"/>
              <a:t> – 2 things to go into the third position…</a:t>
            </a:r>
          </a:p>
          <a:p>
            <a:r>
              <a:rPr lang="en-US" b="1" i="1" dirty="0"/>
              <a:t>n</a:t>
            </a:r>
            <a:r>
              <a:rPr lang="en-US" dirty="0"/>
              <a:t> (</a:t>
            </a:r>
            <a:r>
              <a:rPr lang="en-US" b="1" i="1" dirty="0"/>
              <a:t>n</a:t>
            </a:r>
            <a:r>
              <a:rPr lang="en-US" dirty="0"/>
              <a:t> – 1) (</a:t>
            </a:r>
            <a:r>
              <a:rPr lang="en-US" b="1" i="1" dirty="0"/>
              <a:t>n</a:t>
            </a:r>
            <a:r>
              <a:rPr lang="en-US" dirty="0"/>
              <a:t> – 2) … (2)(1) = </a:t>
            </a:r>
            <a:r>
              <a:rPr lang="en-US" b="1" i="1" dirty="0"/>
              <a:t>n</a:t>
            </a:r>
            <a:r>
              <a:rPr lang="en-US" dirty="0"/>
              <a:t>!</a:t>
            </a:r>
          </a:p>
          <a:p>
            <a:r>
              <a:rPr lang="en-US" dirty="0"/>
              <a:t>In other words, there are </a:t>
            </a:r>
            <a:r>
              <a:rPr lang="en-US" b="1" i="1" dirty="0"/>
              <a:t>n</a:t>
            </a:r>
            <a:r>
              <a:rPr lang="en-US" dirty="0"/>
              <a:t>! different orderings, and we have to do some work to find the ordering that puts everything in sorted order</a:t>
            </a:r>
          </a:p>
        </p:txBody>
      </p:sp>
    </p:spTree>
    <p:extLst>
      <p:ext uri="{BB962C8B-B14F-4D97-AF65-F5344CB8AC3E}">
        <p14:creationId xmlns:p14="http://schemas.microsoft.com/office/powerpoint/2010/main" val="353945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different kind of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82682"/>
            <a:ext cx="10972800" cy="113671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Imagine a tree of </a:t>
            </a:r>
            <a:r>
              <a:rPr lang="en-US" b="1" dirty="0"/>
              <a:t>decisions</a:t>
            </a:r>
          </a:p>
          <a:p>
            <a:r>
              <a:rPr lang="en-US" dirty="0"/>
              <a:t>Some sequence of decisions will lead to a leaf of the tree</a:t>
            </a:r>
          </a:p>
          <a:p>
            <a:r>
              <a:rPr lang="en-US" dirty="0"/>
              <a:t>Each leaf of the tree </a:t>
            </a:r>
            <a:r>
              <a:rPr lang="en-US" b="1" dirty="0"/>
              <a:t>represents</a:t>
            </a:r>
            <a:r>
              <a:rPr lang="en-US" dirty="0"/>
              <a:t> one of those </a:t>
            </a:r>
            <a:r>
              <a:rPr lang="en-US" b="1" i="1" dirty="0"/>
              <a:t>n</a:t>
            </a:r>
            <a:r>
              <a:rPr lang="en-US" dirty="0"/>
              <a:t>! orders</a:t>
            </a:r>
          </a:p>
        </p:txBody>
      </p:sp>
      <p:sp>
        <p:nvSpPr>
          <p:cNvPr id="4" name="Oval 3"/>
          <p:cNvSpPr/>
          <p:nvPr/>
        </p:nvSpPr>
        <p:spPr>
          <a:xfrm>
            <a:off x="5758765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3"/>
            <a:endCxn id="10" idx="7"/>
          </p:cNvCxnSpPr>
          <p:nvPr/>
        </p:nvCxnSpPr>
        <p:spPr>
          <a:xfrm flipH="1">
            <a:off x="3270230" y="3079563"/>
            <a:ext cx="2533172" cy="317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5"/>
            <a:endCxn id="13" idx="1"/>
          </p:cNvCxnSpPr>
          <p:nvPr/>
        </p:nvCxnSpPr>
        <p:spPr>
          <a:xfrm>
            <a:off x="6018928" y="3079563"/>
            <a:ext cx="2795213" cy="362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010067" y="3352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10" idx="3"/>
            <a:endCxn id="16" idx="0"/>
          </p:cNvCxnSpPr>
          <p:nvPr/>
        </p:nvCxnSpPr>
        <p:spPr>
          <a:xfrm flipH="1">
            <a:off x="1863573" y="3612963"/>
            <a:ext cx="1191131" cy="519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5"/>
            <a:endCxn id="19" idx="0"/>
          </p:cNvCxnSpPr>
          <p:nvPr/>
        </p:nvCxnSpPr>
        <p:spPr>
          <a:xfrm>
            <a:off x="3270230" y="3612963"/>
            <a:ext cx="1121888" cy="54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769504" y="3397437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3" idx="3"/>
            <a:endCxn id="22" idx="0"/>
          </p:cNvCxnSpPr>
          <p:nvPr/>
        </p:nvCxnSpPr>
        <p:spPr>
          <a:xfrm flipH="1">
            <a:off x="7683354" y="3657600"/>
            <a:ext cx="1130787" cy="47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5"/>
            <a:endCxn id="25" idx="0"/>
          </p:cNvCxnSpPr>
          <p:nvPr/>
        </p:nvCxnSpPr>
        <p:spPr>
          <a:xfrm>
            <a:off x="9029667" y="3657600"/>
            <a:ext cx="1182231" cy="47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711173" y="4132153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6" idx="3"/>
            <a:endCxn id="46" idx="0"/>
          </p:cNvCxnSpPr>
          <p:nvPr/>
        </p:nvCxnSpPr>
        <p:spPr>
          <a:xfrm flipH="1">
            <a:off x="1252594" y="4392316"/>
            <a:ext cx="503216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5"/>
            <a:endCxn id="49" idx="0"/>
          </p:cNvCxnSpPr>
          <p:nvPr/>
        </p:nvCxnSpPr>
        <p:spPr>
          <a:xfrm>
            <a:off x="1971336" y="4392316"/>
            <a:ext cx="438246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239718" y="4159437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530954" y="4132633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059498" y="4132633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100194" y="4732528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1011238" y="4992691"/>
            <a:ext cx="143155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369919" y="4992691"/>
            <a:ext cx="107908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257182" y="4739411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2203473" y="4999574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526907" y="4999574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63" idx="0"/>
          </p:cNvCxnSpPr>
          <p:nvPr/>
        </p:nvCxnSpPr>
        <p:spPr>
          <a:xfrm flipH="1">
            <a:off x="3774834" y="4421778"/>
            <a:ext cx="504888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66" idx="0"/>
          </p:cNvCxnSpPr>
          <p:nvPr/>
        </p:nvCxnSpPr>
        <p:spPr>
          <a:xfrm>
            <a:off x="4495248" y="4421778"/>
            <a:ext cx="436574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624106" y="4761990"/>
            <a:ext cx="301456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3535151" y="5022153"/>
            <a:ext cx="142664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890977" y="5022153"/>
            <a:ext cx="110762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781094" y="4768873"/>
            <a:ext cx="301456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727385" y="5029036"/>
            <a:ext cx="10741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6" idx="5"/>
          </p:cNvCxnSpPr>
          <p:nvPr/>
        </p:nvCxnSpPr>
        <p:spPr>
          <a:xfrm>
            <a:off x="5038403" y="5029036"/>
            <a:ext cx="110762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71" idx="0"/>
          </p:cNvCxnSpPr>
          <p:nvPr/>
        </p:nvCxnSpPr>
        <p:spPr>
          <a:xfrm flipH="1">
            <a:off x="7076483" y="4421778"/>
            <a:ext cx="503216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74" idx="0"/>
          </p:cNvCxnSpPr>
          <p:nvPr/>
        </p:nvCxnSpPr>
        <p:spPr>
          <a:xfrm>
            <a:off x="7795225" y="4421778"/>
            <a:ext cx="438246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6924083" y="4761990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stCxn id="71" idx="3"/>
          </p:cNvCxnSpPr>
          <p:nvPr/>
        </p:nvCxnSpPr>
        <p:spPr>
          <a:xfrm flipH="1">
            <a:off x="6825565" y="5022153"/>
            <a:ext cx="143155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1" idx="5"/>
          </p:cNvCxnSpPr>
          <p:nvPr/>
        </p:nvCxnSpPr>
        <p:spPr>
          <a:xfrm>
            <a:off x="7184246" y="5022153"/>
            <a:ext cx="107908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8081071" y="4768873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>
            <a:stCxn id="74" idx="3"/>
          </p:cNvCxnSpPr>
          <p:nvPr/>
        </p:nvCxnSpPr>
        <p:spPr>
          <a:xfrm flipH="1">
            <a:off x="8017800" y="5029036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4" idx="5"/>
          </p:cNvCxnSpPr>
          <p:nvPr/>
        </p:nvCxnSpPr>
        <p:spPr>
          <a:xfrm>
            <a:off x="8341234" y="5029036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79" idx="0"/>
          </p:cNvCxnSpPr>
          <p:nvPr/>
        </p:nvCxnSpPr>
        <p:spPr>
          <a:xfrm flipH="1">
            <a:off x="9614780" y="4433067"/>
            <a:ext cx="503216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82" idx="0"/>
          </p:cNvCxnSpPr>
          <p:nvPr/>
        </p:nvCxnSpPr>
        <p:spPr>
          <a:xfrm>
            <a:off x="10333522" y="4433067"/>
            <a:ext cx="438246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9462380" y="4773279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>
            <a:stCxn id="79" idx="3"/>
          </p:cNvCxnSpPr>
          <p:nvPr/>
        </p:nvCxnSpPr>
        <p:spPr>
          <a:xfrm flipH="1">
            <a:off x="9363862" y="5033442"/>
            <a:ext cx="143155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9" idx="5"/>
          </p:cNvCxnSpPr>
          <p:nvPr/>
        </p:nvCxnSpPr>
        <p:spPr>
          <a:xfrm>
            <a:off x="9722543" y="5033442"/>
            <a:ext cx="107908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10619368" y="4780162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82" idx="3"/>
          </p:cNvCxnSpPr>
          <p:nvPr/>
        </p:nvCxnSpPr>
        <p:spPr>
          <a:xfrm flipH="1">
            <a:off x="10556097" y="5040325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2" idx="5"/>
          </p:cNvCxnSpPr>
          <p:nvPr/>
        </p:nvCxnSpPr>
        <p:spPr>
          <a:xfrm>
            <a:off x="10879531" y="5040325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84"/>
          <p:cNvSpPr/>
          <p:nvPr/>
        </p:nvSpPr>
        <p:spPr>
          <a:xfrm>
            <a:off x="1524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3810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6096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8382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0668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2954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5240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752600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19953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2239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4525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6811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29097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383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669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3595511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38241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0527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2813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45099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47385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49671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51957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424311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6670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8956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1242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3528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5814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8100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70386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267222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7504289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7732889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7961489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8190089" y="58102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4186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6472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88758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1044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3330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95616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97902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10018889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102616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104902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107188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09474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111760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14046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116332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11861800" y="58069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818513" y="5341168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Connector 148"/>
          <p:cNvCxnSpPr/>
          <p:nvPr/>
        </p:nvCxnSpPr>
        <p:spPr>
          <a:xfrm flipH="1">
            <a:off x="767667" y="5489875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72686" y="5489875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1441735" y="5345104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/>
          <p:cNvCxnSpPr/>
          <p:nvPr/>
        </p:nvCxnSpPr>
        <p:spPr>
          <a:xfrm flipH="1">
            <a:off x="1411035" y="549381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595907" y="549381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Oval 153"/>
          <p:cNvSpPr/>
          <p:nvPr/>
        </p:nvSpPr>
        <p:spPr>
          <a:xfrm>
            <a:off x="2009310" y="5358013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Connector 154"/>
          <p:cNvCxnSpPr/>
          <p:nvPr/>
        </p:nvCxnSpPr>
        <p:spPr>
          <a:xfrm flipH="1">
            <a:off x="1958463" y="5506720"/>
            <a:ext cx="81545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2161850" y="5506720"/>
            <a:ext cx="63310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2670632" y="5361946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H="1">
            <a:off x="2639934" y="5510653"/>
            <a:ext cx="6139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7" idx="5"/>
          </p:cNvCxnSpPr>
          <p:nvPr/>
        </p:nvCxnSpPr>
        <p:spPr>
          <a:xfrm>
            <a:off x="2817708" y="5510653"/>
            <a:ext cx="63310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3360015" y="5358014"/>
            <a:ext cx="174221" cy="174222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Connector 160"/>
          <p:cNvCxnSpPr>
            <a:stCxn id="160" idx="3"/>
          </p:cNvCxnSpPr>
          <p:nvPr/>
        </p:nvCxnSpPr>
        <p:spPr>
          <a:xfrm flipH="1">
            <a:off x="3303703" y="5506721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160" idx="5"/>
          </p:cNvCxnSpPr>
          <p:nvPr/>
        </p:nvCxnSpPr>
        <p:spPr>
          <a:xfrm>
            <a:off x="3508721" y="5506721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4021337" y="5361945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>
            <a:stCxn id="163" idx="3"/>
          </p:cNvCxnSpPr>
          <p:nvPr/>
        </p:nvCxnSpPr>
        <p:spPr>
          <a:xfrm flipH="1">
            <a:off x="3985171" y="551065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63" idx="5"/>
          </p:cNvCxnSpPr>
          <p:nvPr/>
        </p:nvCxnSpPr>
        <p:spPr>
          <a:xfrm>
            <a:off x="4170043" y="551065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/>
          <p:cNvSpPr/>
          <p:nvPr/>
        </p:nvSpPr>
        <p:spPr>
          <a:xfrm>
            <a:off x="4506079" y="5364463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>
            <a:stCxn id="166" idx="3"/>
          </p:cNvCxnSpPr>
          <p:nvPr/>
        </p:nvCxnSpPr>
        <p:spPr>
          <a:xfrm flipH="1">
            <a:off x="4449768" y="5513169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166" idx="5"/>
          </p:cNvCxnSpPr>
          <p:nvPr/>
        </p:nvCxnSpPr>
        <p:spPr>
          <a:xfrm>
            <a:off x="4654786" y="5513172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5167402" y="5368401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>
            <a:stCxn id="169" idx="3"/>
          </p:cNvCxnSpPr>
          <p:nvPr/>
        </p:nvCxnSpPr>
        <p:spPr>
          <a:xfrm flipH="1">
            <a:off x="5131231" y="5517106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9" idx="5"/>
          </p:cNvCxnSpPr>
          <p:nvPr/>
        </p:nvCxnSpPr>
        <p:spPr>
          <a:xfrm>
            <a:off x="5316086" y="551710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6642148" y="5359158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/>
          <p:nvPr/>
        </p:nvCxnSpPr>
        <p:spPr>
          <a:xfrm flipH="1">
            <a:off x="6591302" y="5507865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6796321" y="5507865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7265370" y="5363094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Connector 176"/>
          <p:cNvCxnSpPr/>
          <p:nvPr/>
        </p:nvCxnSpPr>
        <p:spPr>
          <a:xfrm flipH="1">
            <a:off x="7234670" y="551180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7419542" y="551180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7832945" y="5376003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/>
          <p:nvPr/>
        </p:nvCxnSpPr>
        <p:spPr>
          <a:xfrm flipH="1">
            <a:off x="7782098" y="5524710"/>
            <a:ext cx="81545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7985485" y="5524710"/>
            <a:ext cx="63310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8494267" y="5379936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Connector 182"/>
          <p:cNvCxnSpPr/>
          <p:nvPr/>
        </p:nvCxnSpPr>
        <p:spPr>
          <a:xfrm flipH="1">
            <a:off x="8463569" y="5528643"/>
            <a:ext cx="6139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82" idx="5"/>
          </p:cNvCxnSpPr>
          <p:nvPr/>
        </p:nvCxnSpPr>
        <p:spPr>
          <a:xfrm>
            <a:off x="8641343" y="5528643"/>
            <a:ext cx="63310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>
            <a:off x="9183650" y="5376004"/>
            <a:ext cx="174221" cy="174222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Straight Connector 185"/>
          <p:cNvCxnSpPr>
            <a:stCxn id="185" idx="3"/>
          </p:cNvCxnSpPr>
          <p:nvPr/>
        </p:nvCxnSpPr>
        <p:spPr>
          <a:xfrm flipH="1">
            <a:off x="9127338" y="5524711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185" idx="5"/>
          </p:cNvCxnSpPr>
          <p:nvPr/>
        </p:nvCxnSpPr>
        <p:spPr>
          <a:xfrm>
            <a:off x="9332356" y="5524711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/>
          <p:nvPr/>
        </p:nvSpPr>
        <p:spPr>
          <a:xfrm>
            <a:off x="9844972" y="5379935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Straight Connector 188"/>
          <p:cNvCxnSpPr>
            <a:stCxn id="188" idx="3"/>
          </p:cNvCxnSpPr>
          <p:nvPr/>
        </p:nvCxnSpPr>
        <p:spPr>
          <a:xfrm flipH="1">
            <a:off x="9808806" y="552864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188" idx="5"/>
          </p:cNvCxnSpPr>
          <p:nvPr/>
        </p:nvCxnSpPr>
        <p:spPr>
          <a:xfrm>
            <a:off x="9993678" y="552864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 190"/>
          <p:cNvSpPr/>
          <p:nvPr/>
        </p:nvSpPr>
        <p:spPr>
          <a:xfrm>
            <a:off x="10425179" y="5382453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Connector 191"/>
          <p:cNvCxnSpPr>
            <a:stCxn id="191" idx="3"/>
          </p:cNvCxnSpPr>
          <p:nvPr/>
        </p:nvCxnSpPr>
        <p:spPr>
          <a:xfrm flipH="1">
            <a:off x="10368868" y="5531159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>
            <a:stCxn id="191" idx="5"/>
          </p:cNvCxnSpPr>
          <p:nvPr/>
        </p:nvCxnSpPr>
        <p:spPr>
          <a:xfrm>
            <a:off x="10573886" y="5531162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10991037" y="5386391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Straight Connector 194"/>
          <p:cNvCxnSpPr>
            <a:stCxn id="194" idx="3"/>
          </p:cNvCxnSpPr>
          <p:nvPr/>
        </p:nvCxnSpPr>
        <p:spPr>
          <a:xfrm flipH="1">
            <a:off x="10954866" y="5535096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194" idx="5"/>
          </p:cNvCxnSpPr>
          <p:nvPr/>
        </p:nvCxnSpPr>
        <p:spPr>
          <a:xfrm>
            <a:off x="11139721" y="553509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ight Brace 196"/>
          <p:cNvSpPr/>
          <p:nvPr/>
        </p:nvSpPr>
        <p:spPr>
          <a:xfrm rot="5400000">
            <a:off x="5900271" y="348128"/>
            <a:ext cx="391456" cy="117348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5596183" y="6283682"/>
            <a:ext cx="1028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n</a:t>
            </a:r>
            <a:r>
              <a:rPr lang="en-US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5944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82682"/>
            <a:ext cx="10972800" cy="113671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is the smallest height the tree could have?</a:t>
            </a:r>
          </a:p>
          <a:p>
            <a:r>
              <a:rPr lang="en-US" dirty="0"/>
              <a:t>A perfectly balanced binary tree with </a:t>
            </a:r>
            <a:r>
              <a:rPr lang="en-US" b="1" i="1" dirty="0"/>
              <a:t>k</a:t>
            </a:r>
            <a:r>
              <a:rPr lang="en-US" dirty="0"/>
              <a:t> leaves will have a height of 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k</a:t>
            </a:r>
            <a:r>
              <a:rPr lang="en-US" dirty="0"/>
              <a:t>)</a:t>
            </a:r>
          </a:p>
          <a:p>
            <a:r>
              <a:rPr lang="en-US" dirty="0"/>
              <a:t>Since we have </a:t>
            </a:r>
            <a:r>
              <a:rPr lang="en-US" b="1" i="1" dirty="0"/>
              <a:t>n</a:t>
            </a:r>
            <a:r>
              <a:rPr lang="en-US" dirty="0"/>
              <a:t>! leaves, the smallest height will be 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!)</a:t>
            </a:r>
          </a:p>
        </p:txBody>
      </p:sp>
      <p:sp>
        <p:nvSpPr>
          <p:cNvPr id="4" name="Oval 3"/>
          <p:cNvSpPr/>
          <p:nvPr/>
        </p:nvSpPr>
        <p:spPr>
          <a:xfrm>
            <a:off x="5377765" y="2971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3"/>
            <a:endCxn id="10" idx="7"/>
          </p:cNvCxnSpPr>
          <p:nvPr/>
        </p:nvCxnSpPr>
        <p:spPr>
          <a:xfrm flipH="1">
            <a:off x="2889230" y="3231963"/>
            <a:ext cx="2533172" cy="317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5"/>
            <a:endCxn id="13" idx="1"/>
          </p:cNvCxnSpPr>
          <p:nvPr/>
        </p:nvCxnSpPr>
        <p:spPr>
          <a:xfrm>
            <a:off x="5637928" y="3231963"/>
            <a:ext cx="2795213" cy="362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29067" y="3505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10" idx="3"/>
            <a:endCxn id="16" idx="0"/>
          </p:cNvCxnSpPr>
          <p:nvPr/>
        </p:nvCxnSpPr>
        <p:spPr>
          <a:xfrm flipH="1">
            <a:off x="1482573" y="3765363"/>
            <a:ext cx="1191131" cy="519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5"/>
            <a:endCxn id="19" idx="0"/>
          </p:cNvCxnSpPr>
          <p:nvPr/>
        </p:nvCxnSpPr>
        <p:spPr>
          <a:xfrm>
            <a:off x="2889230" y="3765363"/>
            <a:ext cx="1121888" cy="54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388504" y="3549837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3" idx="3"/>
            <a:endCxn id="22" idx="0"/>
          </p:cNvCxnSpPr>
          <p:nvPr/>
        </p:nvCxnSpPr>
        <p:spPr>
          <a:xfrm flipH="1">
            <a:off x="7302354" y="3810000"/>
            <a:ext cx="1130787" cy="47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5"/>
            <a:endCxn id="25" idx="0"/>
          </p:cNvCxnSpPr>
          <p:nvPr/>
        </p:nvCxnSpPr>
        <p:spPr>
          <a:xfrm>
            <a:off x="8648667" y="3810000"/>
            <a:ext cx="1182231" cy="47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330173" y="4284553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6" idx="3"/>
            <a:endCxn id="46" idx="0"/>
          </p:cNvCxnSpPr>
          <p:nvPr/>
        </p:nvCxnSpPr>
        <p:spPr>
          <a:xfrm flipH="1">
            <a:off x="871594" y="4544716"/>
            <a:ext cx="503216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5"/>
            <a:endCxn id="49" idx="0"/>
          </p:cNvCxnSpPr>
          <p:nvPr/>
        </p:nvCxnSpPr>
        <p:spPr>
          <a:xfrm>
            <a:off x="1590336" y="4544716"/>
            <a:ext cx="438246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858718" y="4311837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149954" y="4285033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9678498" y="4285033"/>
            <a:ext cx="304800" cy="30480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19194" y="4884928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30238" y="5145091"/>
            <a:ext cx="143155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988919" y="5145091"/>
            <a:ext cx="107908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1876182" y="4891811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1822473" y="5151974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145907" y="5151974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63" idx="0"/>
          </p:cNvCxnSpPr>
          <p:nvPr/>
        </p:nvCxnSpPr>
        <p:spPr>
          <a:xfrm flipH="1">
            <a:off x="3393834" y="4574178"/>
            <a:ext cx="504888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66" idx="0"/>
          </p:cNvCxnSpPr>
          <p:nvPr/>
        </p:nvCxnSpPr>
        <p:spPr>
          <a:xfrm>
            <a:off x="4114248" y="4574178"/>
            <a:ext cx="436574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243106" y="4914390"/>
            <a:ext cx="301456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3154151" y="5174553"/>
            <a:ext cx="142664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509977" y="5174553"/>
            <a:ext cx="110762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400094" y="4921273"/>
            <a:ext cx="301456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346385" y="5181436"/>
            <a:ext cx="10741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6" idx="5"/>
          </p:cNvCxnSpPr>
          <p:nvPr/>
        </p:nvCxnSpPr>
        <p:spPr>
          <a:xfrm>
            <a:off x="4657403" y="5181436"/>
            <a:ext cx="110762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71" idx="0"/>
          </p:cNvCxnSpPr>
          <p:nvPr/>
        </p:nvCxnSpPr>
        <p:spPr>
          <a:xfrm flipH="1">
            <a:off x="6695483" y="4574178"/>
            <a:ext cx="503216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74" idx="0"/>
          </p:cNvCxnSpPr>
          <p:nvPr/>
        </p:nvCxnSpPr>
        <p:spPr>
          <a:xfrm>
            <a:off x="7414225" y="4574178"/>
            <a:ext cx="438246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6543083" y="4914390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stCxn id="71" idx="3"/>
          </p:cNvCxnSpPr>
          <p:nvPr/>
        </p:nvCxnSpPr>
        <p:spPr>
          <a:xfrm flipH="1">
            <a:off x="6444565" y="5174553"/>
            <a:ext cx="143155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1" idx="5"/>
          </p:cNvCxnSpPr>
          <p:nvPr/>
        </p:nvCxnSpPr>
        <p:spPr>
          <a:xfrm>
            <a:off x="6803246" y="5174553"/>
            <a:ext cx="107908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7700071" y="4921273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>
            <a:stCxn id="74" idx="3"/>
          </p:cNvCxnSpPr>
          <p:nvPr/>
        </p:nvCxnSpPr>
        <p:spPr>
          <a:xfrm flipH="1">
            <a:off x="7636800" y="5181436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4" idx="5"/>
          </p:cNvCxnSpPr>
          <p:nvPr/>
        </p:nvCxnSpPr>
        <p:spPr>
          <a:xfrm>
            <a:off x="7960234" y="5181436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79" idx="0"/>
          </p:cNvCxnSpPr>
          <p:nvPr/>
        </p:nvCxnSpPr>
        <p:spPr>
          <a:xfrm flipH="1">
            <a:off x="9233780" y="4585467"/>
            <a:ext cx="503216" cy="340212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82" idx="0"/>
          </p:cNvCxnSpPr>
          <p:nvPr/>
        </p:nvCxnSpPr>
        <p:spPr>
          <a:xfrm>
            <a:off x="9952522" y="4585467"/>
            <a:ext cx="438246" cy="347095"/>
          </a:xfrm>
          <a:prstGeom prst="line">
            <a:avLst/>
          </a:prstGeom>
          <a:ln>
            <a:solidFill>
              <a:schemeClr val="accent1">
                <a:shade val="50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9081380" y="4925679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>
            <a:stCxn id="79" idx="3"/>
          </p:cNvCxnSpPr>
          <p:nvPr/>
        </p:nvCxnSpPr>
        <p:spPr>
          <a:xfrm flipH="1">
            <a:off x="8982862" y="5185842"/>
            <a:ext cx="143155" cy="31933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9" idx="5"/>
          </p:cNvCxnSpPr>
          <p:nvPr/>
        </p:nvCxnSpPr>
        <p:spPr>
          <a:xfrm>
            <a:off x="9341543" y="5185842"/>
            <a:ext cx="107908" cy="34613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10238368" y="4932562"/>
            <a:ext cx="304800" cy="304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82" idx="3"/>
          </p:cNvCxnSpPr>
          <p:nvPr/>
        </p:nvCxnSpPr>
        <p:spPr>
          <a:xfrm flipH="1">
            <a:off x="10175097" y="5192725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2" idx="5"/>
          </p:cNvCxnSpPr>
          <p:nvPr/>
        </p:nvCxnSpPr>
        <p:spPr>
          <a:xfrm>
            <a:off x="10498531" y="5192725"/>
            <a:ext cx="107908" cy="32263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228600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57200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685800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914400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43000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371600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16143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18429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0715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3001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25287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7573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9859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3214511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34431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36717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39003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41289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43575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45861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48147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043311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2860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146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57432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59718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2004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4290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6576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886222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7123289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7351889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7580489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809089" y="5962605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0376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2662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84948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7234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89520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91806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94092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9637889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9880600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10109200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10337800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0566400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10795000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1023600" y="5959378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437513" y="5493568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Connector 148"/>
          <p:cNvCxnSpPr/>
          <p:nvPr/>
        </p:nvCxnSpPr>
        <p:spPr>
          <a:xfrm flipH="1">
            <a:off x="386667" y="5642275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86" y="5642275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1060735" y="5497504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/>
          <p:cNvCxnSpPr/>
          <p:nvPr/>
        </p:nvCxnSpPr>
        <p:spPr>
          <a:xfrm flipH="1">
            <a:off x="1030035" y="564621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214907" y="564621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Oval 153"/>
          <p:cNvSpPr/>
          <p:nvPr/>
        </p:nvSpPr>
        <p:spPr>
          <a:xfrm>
            <a:off x="1628310" y="5510413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Connector 154"/>
          <p:cNvCxnSpPr/>
          <p:nvPr/>
        </p:nvCxnSpPr>
        <p:spPr>
          <a:xfrm flipH="1">
            <a:off x="1577463" y="5659120"/>
            <a:ext cx="81545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1780850" y="5659120"/>
            <a:ext cx="63310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2289632" y="5514346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H="1">
            <a:off x="2258934" y="5663053"/>
            <a:ext cx="6139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57" idx="5"/>
          </p:cNvCxnSpPr>
          <p:nvPr/>
        </p:nvCxnSpPr>
        <p:spPr>
          <a:xfrm>
            <a:off x="2436708" y="5663053"/>
            <a:ext cx="63310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2979015" y="5510414"/>
            <a:ext cx="174221" cy="174222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Connector 160"/>
          <p:cNvCxnSpPr>
            <a:stCxn id="160" idx="3"/>
          </p:cNvCxnSpPr>
          <p:nvPr/>
        </p:nvCxnSpPr>
        <p:spPr>
          <a:xfrm flipH="1">
            <a:off x="2922703" y="5659121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160" idx="5"/>
          </p:cNvCxnSpPr>
          <p:nvPr/>
        </p:nvCxnSpPr>
        <p:spPr>
          <a:xfrm>
            <a:off x="3127721" y="5659121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3640337" y="5514345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>
            <a:stCxn id="163" idx="3"/>
          </p:cNvCxnSpPr>
          <p:nvPr/>
        </p:nvCxnSpPr>
        <p:spPr>
          <a:xfrm flipH="1">
            <a:off x="3604171" y="566305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63" idx="5"/>
          </p:cNvCxnSpPr>
          <p:nvPr/>
        </p:nvCxnSpPr>
        <p:spPr>
          <a:xfrm>
            <a:off x="3789043" y="566305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/>
          <p:cNvSpPr/>
          <p:nvPr/>
        </p:nvSpPr>
        <p:spPr>
          <a:xfrm>
            <a:off x="4125079" y="5516863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>
            <a:stCxn id="166" idx="3"/>
          </p:cNvCxnSpPr>
          <p:nvPr/>
        </p:nvCxnSpPr>
        <p:spPr>
          <a:xfrm flipH="1">
            <a:off x="4068768" y="5665569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166" idx="5"/>
          </p:cNvCxnSpPr>
          <p:nvPr/>
        </p:nvCxnSpPr>
        <p:spPr>
          <a:xfrm>
            <a:off x="4273786" y="5665572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4786402" y="5520801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>
            <a:stCxn id="169" idx="3"/>
          </p:cNvCxnSpPr>
          <p:nvPr/>
        </p:nvCxnSpPr>
        <p:spPr>
          <a:xfrm flipH="1">
            <a:off x="4750231" y="5669506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9" idx="5"/>
          </p:cNvCxnSpPr>
          <p:nvPr/>
        </p:nvCxnSpPr>
        <p:spPr>
          <a:xfrm>
            <a:off x="4935086" y="566950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6261148" y="5511558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/>
          <p:nvPr/>
        </p:nvCxnSpPr>
        <p:spPr>
          <a:xfrm flipH="1">
            <a:off x="6210302" y="5660265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6415321" y="5660265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6884370" y="5515494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Connector 176"/>
          <p:cNvCxnSpPr/>
          <p:nvPr/>
        </p:nvCxnSpPr>
        <p:spPr>
          <a:xfrm flipH="1">
            <a:off x="6853670" y="566420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7038542" y="566420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7451945" y="5528403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/>
          <p:nvPr/>
        </p:nvCxnSpPr>
        <p:spPr>
          <a:xfrm flipH="1">
            <a:off x="7401098" y="5677110"/>
            <a:ext cx="81545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7604485" y="5677110"/>
            <a:ext cx="63310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8113267" y="5532336"/>
            <a:ext cx="172309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Connector 182"/>
          <p:cNvCxnSpPr/>
          <p:nvPr/>
        </p:nvCxnSpPr>
        <p:spPr>
          <a:xfrm flipH="1">
            <a:off x="8082569" y="5681043"/>
            <a:ext cx="6139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82" idx="5"/>
          </p:cNvCxnSpPr>
          <p:nvPr/>
        </p:nvCxnSpPr>
        <p:spPr>
          <a:xfrm>
            <a:off x="8260343" y="5681043"/>
            <a:ext cx="63310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>
            <a:off x="8802650" y="5528404"/>
            <a:ext cx="174221" cy="174222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Straight Connector 185"/>
          <p:cNvCxnSpPr>
            <a:stCxn id="185" idx="3"/>
          </p:cNvCxnSpPr>
          <p:nvPr/>
        </p:nvCxnSpPr>
        <p:spPr>
          <a:xfrm flipH="1">
            <a:off x="8746338" y="5677111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185" idx="5"/>
          </p:cNvCxnSpPr>
          <p:nvPr/>
        </p:nvCxnSpPr>
        <p:spPr>
          <a:xfrm>
            <a:off x="8951356" y="5677111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/>
          <p:nvPr/>
        </p:nvSpPr>
        <p:spPr>
          <a:xfrm>
            <a:off x="9463972" y="5532335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Straight Connector 188"/>
          <p:cNvCxnSpPr>
            <a:stCxn id="188" idx="3"/>
          </p:cNvCxnSpPr>
          <p:nvPr/>
        </p:nvCxnSpPr>
        <p:spPr>
          <a:xfrm flipH="1">
            <a:off x="9427806" y="568104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188" idx="5"/>
          </p:cNvCxnSpPr>
          <p:nvPr/>
        </p:nvCxnSpPr>
        <p:spPr>
          <a:xfrm>
            <a:off x="9612678" y="5681043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 190"/>
          <p:cNvSpPr/>
          <p:nvPr/>
        </p:nvSpPr>
        <p:spPr>
          <a:xfrm>
            <a:off x="10044179" y="5534853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Connector 191"/>
          <p:cNvCxnSpPr>
            <a:stCxn id="191" idx="3"/>
          </p:cNvCxnSpPr>
          <p:nvPr/>
        </p:nvCxnSpPr>
        <p:spPr>
          <a:xfrm flipH="1">
            <a:off x="9987868" y="5683559"/>
            <a:ext cx="81826" cy="1825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>
            <a:stCxn id="191" idx="5"/>
          </p:cNvCxnSpPr>
          <p:nvPr/>
        </p:nvCxnSpPr>
        <p:spPr>
          <a:xfrm>
            <a:off x="10192886" y="5683562"/>
            <a:ext cx="61679" cy="19784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10610037" y="5538791"/>
            <a:ext cx="174221" cy="174221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shade val="95000"/>
                <a:satMod val="105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Straight Connector 194"/>
          <p:cNvCxnSpPr>
            <a:stCxn id="194" idx="3"/>
          </p:cNvCxnSpPr>
          <p:nvPr/>
        </p:nvCxnSpPr>
        <p:spPr>
          <a:xfrm flipH="1">
            <a:off x="10573866" y="5687496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194" idx="5"/>
          </p:cNvCxnSpPr>
          <p:nvPr/>
        </p:nvCxnSpPr>
        <p:spPr>
          <a:xfrm>
            <a:off x="10758721" y="5687491"/>
            <a:ext cx="61679" cy="18441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5367583" y="6197025"/>
            <a:ext cx="1028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n</a:t>
            </a:r>
            <a:r>
              <a:rPr lang="en-US" sz="3200" dirty="0"/>
              <a:t>!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416162" y="2971800"/>
            <a:ext cx="1547238" cy="3100526"/>
            <a:chOff x="10416162" y="2971800"/>
            <a:chExt cx="1547238" cy="3100526"/>
          </a:xfrm>
        </p:grpSpPr>
        <p:sp>
          <p:nvSpPr>
            <p:cNvPr id="5" name="Right Brace 4"/>
            <p:cNvSpPr/>
            <p:nvPr/>
          </p:nvSpPr>
          <p:spPr>
            <a:xfrm>
              <a:off x="11506200" y="2971800"/>
              <a:ext cx="457200" cy="3100526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0416162" y="4209580"/>
              <a:ext cx="13948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log(</a:t>
              </a:r>
              <a:r>
                <a:rPr lang="en-US" sz="3200" b="1" i="1" dirty="0"/>
                <a:t>n</a:t>
              </a:r>
              <a:r>
                <a:rPr lang="en-US" sz="3200" dirty="0"/>
                <a:t>!)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442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Comparison-based sorts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/>
                  <a:t>Any</a:t>
                </a:r>
                <a:r>
                  <a:rPr lang="en-US" dirty="0"/>
                  <a:t> comparison-based sort is going to compare two values and make a decision based on that</a:t>
                </a:r>
              </a:p>
              <a:p>
                <a:r>
                  <a:rPr lang="en-US" dirty="0"/>
                  <a:t>No matter what your algorithm is, if each comparison is a decision in the tree that leads you down to a sorted order, the best you can possibly do is log</a:t>
                </a:r>
                <a:r>
                  <a:rPr lang="en-US" baseline="-25000" dirty="0"/>
                  <a:t>2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!)</a:t>
                </a:r>
              </a:p>
              <a:p>
                <a:r>
                  <a:rPr lang="en-US" dirty="0"/>
                  <a:t>But what is log</a:t>
                </a:r>
                <a:r>
                  <a:rPr lang="en-US" baseline="-25000" dirty="0"/>
                  <a:t>2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!)?</a:t>
                </a:r>
              </a:p>
              <a:p>
                <a:r>
                  <a:rPr lang="en-US" dirty="0"/>
                  <a:t>I wish I could show you the math that backs this up, but </a:t>
                </a:r>
                <a:r>
                  <a:rPr lang="en-US" dirty="0" err="1"/>
                  <a:t>Stirling's</a:t>
                </a:r>
                <a:r>
                  <a:rPr lang="en-US" dirty="0"/>
                  <a:t> approximation says that log</a:t>
                </a:r>
                <a:r>
                  <a:rPr lang="en-US" baseline="-25000" dirty="0"/>
                  <a:t>2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!)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b="0" dirty="0"/>
              </a:p>
              <a:p>
                <a:r>
                  <a:rPr lang="en-US" b="1" dirty="0"/>
                  <a:t>Take away:</a:t>
                </a:r>
                <a:r>
                  <a:rPr lang="en-US" dirty="0"/>
                  <a:t> No comparison-based sort can </a:t>
                </a:r>
                <a:r>
                  <a:rPr lang="en-US" b="1" dirty="0"/>
                  <a:t>ever</a:t>
                </a:r>
                <a:r>
                  <a:rPr lang="en-US" dirty="0"/>
                  <a:t> be better than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for worst-case running time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667" b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0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BB31C-B0D8-4AE1-AB0A-5C05388D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7D397-05E0-46C0-B92C-010CA639A8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79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Sorting</a:t>
            </a:r>
          </a:p>
          <a:p>
            <a:r>
              <a:rPr lang="en-US" dirty="0"/>
              <a:t>Insertion sort</a:t>
            </a:r>
          </a:p>
          <a:p>
            <a:r>
              <a:rPr lang="en-US" dirty="0"/>
              <a:t>Merge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Counting sort</a:t>
            </a:r>
          </a:p>
          <a:p>
            <a:r>
              <a:rPr lang="en-US" dirty="0"/>
              <a:t>Radix sort</a:t>
            </a:r>
          </a:p>
          <a:p>
            <a:r>
              <a:rPr lang="en-US" dirty="0"/>
              <a:t>Heaps</a:t>
            </a:r>
          </a:p>
          <a:p>
            <a:r>
              <a:rPr lang="en-US" dirty="0"/>
              <a:t>Heapsort</a:t>
            </a:r>
          </a:p>
          <a:p>
            <a:r>
              <a:rPr lang="en-US" dirty="0" err="1"/>
              <a:t>TimSort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4</a:t>
            </a:r>
          </a:p>
          <a:p>
            <a:r>
              <a:rPr lang="en-US" dirty="0"/>
              <a:t>Finish Assignment 6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Read </a:t>
            </a:r>
            <a:r>
              <a:rPr lang="en-US"/>
              <a:t>Section 2.4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5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5288-A336-4740-B8DD-0B529559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EE852-7BC2-44B7-9F42-D14D26A4D8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33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46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b="1" dirty="0"/>
              <a:t>Best </a:t>
            </a:r>
            <a:r>
              <a:rPr lang="en-US" dirty="0"/>
              <a:t>and </a:t>
            </a:r>
            <a:r>
              <a:rPr lang="en-US" b="1" dirty="0"/>
              <a:t>average</a:t>
            </a:r>
            <a:r>
              <a:rPr lang="en-US" dirty="0"/>
              <a:t> case running time of</a:t>
            </a:r>
          </a:p>
          <a:p>
            <a:pPr lvl="1">
              <a:buNone/>
            </a:pPr>
            <a:r>
              <a:rPr lang="en-US" dirty="0"/>
              <a:t>	O(</a:t>
            </a:r>
            <a:r>
              <a:rPr lang="en-US" b="1" i="1" dirty="0"/>
              <a:t>n </a:t>
            </a:r>
            <a:r>
              <a:rPr lang="en-US" dirty="0"/>
              <a:t>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Very simple implementation</a:t>
            </a:r>
          </a:p>
          <a:p>
            <a:pPr lvl="1"/>
            <a:r>
              <a:rPr lang="en-US" dirty="0"/>
              <a:t>In-place</a:t>
            </a:r>
          </a:p>
          <a:p>
            <a:pPr lvl="1"/>
            <a:r>
              <a:rPr lang="en-US" dirty="0"/>
              <a:t>Ideal for arrays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Worst case running time of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 stable</a:t>
            </a:r>
          </a:p>
        </p:txBody>
      </p:sp>
    </p:spTree>
    <p:extLst>
      <p:ext uri="{BB962C8B-B14F-4D97-AF65-F5344CB8AC3E}">
        <p14:creationId xmlns:p14="http://schemas.microsoft.com/office/powerpoint/2010/main" val="190705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Pick a pivot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Partition the array into a left half smaller than the pivot and a right half bigger than the pivot</a:t>
            </a:r>
            <a:endParaRPr lang="en-US" b="1" i="1" dirty="0"/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Recursively, </a:t>
            </a:r>
            <a:r>
              <a:rPr lang="en-US" dirty="0" err="1"/>
              <a:t>quicksort</a:t>
            </a:r>
            <a:r>
              <a:rPr lang="en-US" dirty="0"/>
              <a:t> the left half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Recursively </a:t>
            </a:r>
            <a:r>
              <a:rPr lang="en-US" dirty="0" err="1"/>
              <a:t>quicksort</a:t>
            </a:r>
            <a:r>
              <a:rPr lang="en-US" dirty="0"/>
              <a:t> the right half</a:t>
            </a:r>
          </a:p>
        </p:txBody>
      </p:sp>
    </p:spTree>
    <p:extLst>
      <p:ext uri="{BB962C8B-B14F-4D97-AF65-F5344CB8AC3E}">
        <p14:creationId xmlns:p14="http://schemas.microsoft.com/office/powerpoint/2010/main" val="135831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2477</TotalTime>
  <Words>644</Words>
  <Application>Microsoft Office PowerPoint</Application>
  <PresentationFormat>Widescreen</PresentationFormat>
  <Paragraphs>126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4</vt:lpstr>
      <vt:lpstr>Assignment 6</vt:lpstr>
      <vt:lpstr>Exam 2 Post Mortem</vt:lpstr>
      <vt:lpstr>Quicksort</vt:lpstr>
      <vt:lpstr>Quicksort</vt:lpstr>
      <vt:lpstr>Quicksort algorithm</vt:lpstr>
      <vt:lpstr>Partition algorithm</vt:lpstr>
      <vt:lpstr>Quicksort Example</vt:lpstr>
      <vt:lpstr>Quicksort issues</vt:lpstr>
      <vt:lpstr>Lower Bound on Sorting</vt:lpstr>
      <vt:lpstr>The fastest sort</vt:lpstr>
      <vt:lpstr>A different kind of tree</vt:lpstr>
      <vt:lpstr>Tree height</vt:lpstr>
      <vt:lpstr>Comparison-based sorts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348</cp:revision>
  <dcterms:created xsi:type="dcterms:W3CDTF">2009-08-24T20:26:10Z</dcterms:created>
  <dcterms:modified xsi:type="dcterms:W3CDTF">2024-11-15T16:13:28Z</dcterms:modified>
</cp:coreProperties>
</file>